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image" Target="../media/image5.emf"/></Relationships>
</file>

<file path=ppt/drawings/_rels/vmlDrawing6.v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image" Target="../media/image7.emf"/></Relationships>
</file>

<file path=ppt/drawings/_rels/vmlDrawing7.v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image" Target="../media/image9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5AD7C1-9A29-43BE-8E90-EDDF9BD39653}" type="datetimeFigureOut">
              <a:rPr lang="ru-RU" smtClean="0"/>
              <a:t>27.01.2014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D1F63-4E47-4C6C-ADF2-6B10B45760F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5AD7C1-9A29-43BE-8E90-EDDF9BD39653}" type="datetimeFigureOut">
              <a:rPr lang="ru-RU" smtClean="0"/>
              <a:t>27.01.2014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D1F63-4E47-4C6C-ADF2-6B10B45760F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5AD7C1-9A29-43BE-8E90-EDDF9BD39653}" type="datetimeFigureOut">
              <a:rPr lang="ru-RU" smtClean="0"/>
              <a:t>27.01.2014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D1F63-4E47-4C6C-ADF2-6B10B45760F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CE5C499D-B3E1-4878-AE39-B004D0A6E59D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5AD7C1-9A29-43BE-8E90-EDDF9BD39653}" type="datetimeFigureOut">
              <a:rPr lang="ru-RU" smtClean="0"/>
              <a:t>27.01.2014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D1F63-4E47-4C6C-ADF2-6B10B45760F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5AD7C1-9A29-43BE-8E90-EDDF9BD39653}" type="datetimeFigureOut">
              <a:rPr lang="ru-RU" smtClean="0"/>
              <a:t>27.01.2014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D1F63-4E47-4C6C-ADF2-6B10B45760F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5AD7C1-9A29-43BE-8E90-EDDF9BD39653}" type="datetimeFigureOut">
              <a:rPr lang="ru-RU" smtClean="0"/>
              <a:t>27.01.2014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D1F63-4E47-4C6C-ADF2-6B10B45760F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5AD7C1-9A29-43BE-8E90-EDDF9BD39653}" type="datetimeFigureOut">
              <a:rPr lang="ru-RU" smtClean="0"/>
              <a:t>27.01.2014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D1F63-4E47-4C6C-ADF2-6B10B45760F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5AD7C1-9A29-43BE-8E90-EDDF9BD39653}" type="datetimeFigureOut">
              <a:rPr lang="ru-RU" smtClean="0"/>
              <a:t>27.01.2014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D1F63-4E47-4C6C-ADF2-6B10B45760F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5AD7C1-9A29-43BE-8E90-EDDF9BD39653}" type="datetimeFigureOut">
              <a:rPr lang="ru-RU" smtClean="0"/>
              <a:t>27.01.2014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D1F63-4E47-4C6C-ADF2-6B10B45760F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5AD7C1-9A29-43BE-8E90-EDDF9BD39653}" type="datetimeFigureOut">
              <a:rPr lang="ru-RU" smtClean="0"/>
              <a:t>27.01.2014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D1F63-4E47-4C6C-ADF2-6B10B45760F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5AD7C1-9A29-43BE-8E90-EDDF9BD39653}" type="datetimeFigureOut">
              <a:rPr lang="ru-RU" smtClean="0"/>
              <a:t>27.01.2014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D1F63-4E47-4C6C-ADF2-6B10B45760F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5AD7C1-9A29-43BE-8E90-EDDF9BD39653}" type="datetimeFigureOut">
              <a:rPr lang="ru-RU" smtClean="0"/>
              <a:t>27.01.2014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0D1F63-4E47-4C6C-ADF2-6B10B45760F5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7.vml"/><Relationship Id="rId4" Type="http://schemas.openxmlformats.org/officeDocument/2006/relationships/oleObject" Target="../embeddings/oleObject10.bin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5.vml"/><Relationship Id="rId4" Type="http://schemas.openxmlformats.org/officeDocument/2006/relationships/oleObject" Target="../embeddings/oleObject6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6.vml"/><Relationship Id="rId4" Type="http://schemas.openxmlformats.org/officeDocument/2006/relationships/oleObject" Target="../embeddings/oleObject8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000" dirty="0" smtClean="0">
                <a:solidFill>
                  <a:srgbClr val="0000FF"/>
                </a:solidFill>
              </a:rPr>
              <a:t>11</a:t>
            </a:r>
            <a:r>
              <a:rPr lang="ru-RU" sz="4000" dirty="0" smtClean="0">
                <a:solidFill>
                  <a:srgbClr val="0000FF"/>
                </a:solidFill>
              </a:rPr>
              <a:t>.</a:t>
            </a:r>
            <a:r>
              <a:rPr lang="en-US" sz="4000" dirty="0" smtClean="0">
                <a:solidFill>
                  <a:srgbClr val="0000FF"/>
                </a:solidFill>
              </a:rPr>
              <a:t>1</a:t>
            </a:r>
            <a:r>
              <a:rPr lang="ru-RU" sz="4000" dirty="0" smtClean="0">
                <a:solidFill>
                  <a:srgbClr val="0000FF"/>
                </a:solidFill>
              </a:rPr>
              <a:t> </a:t>
            </a:r>
            <a:r>
              <a:rPr lang="ru-RU" sz="4000" dirty="0">
                <a:solidFill>
                  <a:srgbClr val="0000FF"/>
                </a:solidFill>
              </a:rPr>
              <a:t>Учет взаимоиндукции линий электропередачи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" y="1981200"/>
            <a:ext cx="9067800" cy="4648200"/>
          </a:xfrm>
        </p:spPr>
        <p:txBody>
          <a:bodyPr/>
          <a:lstStyle/>
          <a:p>
            <a:pPr>
              <a:buFontTx/>
              <a:buNone/>
            </a:pPr>
            <a:r>
              <a:rPr lang="ru-RU" dirty="0"/>
              <a:t> </a:t>
            </a:r>
            <a:r>
              <a:rPr lang="ru-RU" sz="3600" dirty="0">
                <a:solidFill>
                  <a:srgbClr val="FF0000"/>
                </a:solidFill>
              </a:rPr>
              <a:t>При определении</a:t>
            </a:r>
            <a:r>
              <a:rPr lang="ru-RU" sz="3600" dirty="0"/>
              <a:t> сопротивления </a:t>
            </a:r>
          </a:p>
          <a:p>
            <a:pPr>
              <a:buFontTx/>
              <a:buNone/>
            </a:pPr>
            <a:r>
              <a:rPr lang="ru-RU" sz="3600" dirty="0">
                <a:solidFill>
                  <a:srgbClr val="0000FF"/>
                </a:solidFill>
              </a:rPr>
              <a:t>нулевой</a:t>
            </a:r>
            <a:r>
              <a:rPr lang="ru-RU" sz="3600" dirty="0"/>
              <a:t> последовательности воздушных </a:t>
            </a:r>
          </a:p>
          <a:p>
            <a:pPr>
              <a:buFontTx/>
              <a:buNone/>
            </a:pPr>
            <a:r>
              <a:rPr lang="ru-RU" sz="3600" dirty="0"/>
              <a:t>линий электропередачи необходимо </a:t>
            </a:r>
          </a:p>
          <a:p>
            <a:pPr>
              <a:buFontTx/>
              <a:buNone/>
            </a:pPr>
            <a:r>
              <a:rPr lang="ru-RU" sz="3600" dirty="0"/>
              <a:t>учитывать </a:t>
            </a:r>
            <a:r>
              <a:rPr lang="ru-RU" sz="3600" dirty="0">
                <a:solidFill>
                  <a:srgbClr val="0000FF"/>
                </a:solidFill>
              </a:rPr>
              <a:t>влияние взаимоиндукции</a:t>
            </a:r>
            <a:r>
              <a:rPr lang="ru-RU" sz="3600" dirty="0"/>
              <a:t> от </a:t>
            </a:r>
          </a:p>
          <a:p>
            <a:pPr>
              <a:buFontTx/>
              <a:buNone/>
            </a:pPr>
            <a:r>
              <a:rPr lang="ru-RU" sz="3600" dirty="0"/>
              <a:t>других линий (цепей), проложенных по </a:t>
            </a:r>
          </a:p>
          <a:p>
            <a:pPr>
              <a:buFontTx/>
              <a:buNone/>
            </a:pPr>
            <a:r>
              <a:rPr lang="ru-RU" sz="3600" dirty="0"/>
              <a:t>той же трассе.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51" name="Rectangle 7"/>
          <p:cNvSpPr>
            <a:spLocks noChangeArrowheads="1"/>
          </p:cNvSpPr>
          <p:nvPr/>
        </p:nvSpPr>
        <p:spPr bwMode="auto">
          <a:xfrm>
            <a:off x="4303713" y="-76200"/>
            <a:ext cx="4764087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ru-RU" sz="2800"/>
              <a:t>Схемы замещения нулевой</a:t>
            </a:r>
          </a:p>
          <a:p>
            <a:r>
              <a:rPr lang="ru-RU" sz="2800"/>
              <a:t>последовательности</a:t>
            </a:r>
          </a:p>
        </p:txBody>
      </p:sp>
      <p:sp>
        <p:nvSpPr>
          <p:cNvPr id="31752" name="Rectangle 8"/>
          <p:cNvSpPr>
            <a:spLocks noChangeArrowheads="1"/>
          </p:cNvSpPr>
          <p:nvPr/>
        </p:nvSpPr>
        <p:spPr bwMode="auto">
          <a:xfrm>
            <a:off x="0" y="4327525"/>
            <a:ext cx="6172200" cy="2530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r>
              <a:rPr lang="ru-RU" sz="2000" b="1">
                <a:solidFill>
                  <a:srgbClr val="0000FF"/>
                </a:solidFill>
              </a:rPr>
              <a:t>В схему замещения нулевой последовательности генераторы и реактор не вводятся, так как они находятся за трансформаторами  с соединением обмоток по схеме </a:t>
            </a:r>
            <a:r>
              <a:rPr lang="en-US" sz="2000" b="1" i="1">
                <a:solidFill>
                  <a:srgbClr val="0000FF"/>
                </a:solidFill>
              </a:rPr>
              <a:t>Y</a:t>
            </a:r>
            <a:r>
              <a:rPr lang="ru-RU" sz="2000" b="1" baseline="-25000">
                <a:solidFill>
                  <a:srgbClr val="0000FF"/>
                </a:solidFill>
              </a:rPr>
              <a:t>0</a:t>
            </a:r>
            <a:r>
              <a:rPr lang="ru-RU" sz="2000" b="1">
                <a:solidFill>
                  <a:srgbClr val="0000FF"/>
                </a:solidFill>
              </a:rPr>
              <a:t>/</a:t>
            </a:r>
            <a:r>
              <a:rPr lang="en-US" sz="2000" b="1">
                <a:solidFill>
                  <a:srgbClr val="0000FF"/>
                </a:solidFill>
                <a:sym typeface="Symbol" pitchFamily="18" charset="2"/>
              </a:rPr>
              <a:t></a:t>
            </a:r>
            <a:r>
              <a:rPr lang="ru-RU" sz="2000" b="1">
                <a:solidFill>
                  <a:srgbClr val="0000FF"/>
                </a:solidFill>
              </a:rPr>
              <a:t>, но вводится обмотка низшего напряжения автотрансформатора, соединенная в треугольник – есть контур циркуляции </a:t>
            </a:r>
          </a:p>
        </p:txBody>
      </p:sp>
      <p:graphicFrame>
        <p:nvGraphicFramePr>
          <p:cNvPr id="31753" name="Object 9"/>
          <p:cNvGraphicFramePr>
            <a:graphicFrameLocks noChangeAspect="1"/>
          </p:cNvGraphicFramePr>
          <p:nvPr>
            <p:ph sz="half" idx="1"/>
          </p:nvPr>
        </p:nvGraphicFramePr>
        <p:xfrm>
          <a:off x="609600" y="60325"/>
          <a:ext cx="8153400" cy="4359275"/>
        </p:xfrm>
        <a:graphic>
          <a:graphicData uri="http://schemas.openxmlformats.org/presentationml/2006/ole">
            <p:oleObj spid="_x0000_s7170" name="Visio" r:id="rId3" imgW="3337084" imgH="1784747" progId="Visio.Drawing.6">
              <p:embed/>
            </p:oleObj>
          </a:graphicData>
        </a:graphic>
      </p:graphicFrame>
      <p:graphicFrame>
        <p:nvGraphicFramePr>
          <p:cNvPr id="31755" name="Object 11"/>
          <p:cNvGraphicFramePr>
            <a:graphicFrameLocks noChangeAspect="1"/>
          </p:cNvGraphicFramePr>
          <p:nvPr>
            <p:ph sz="half" idx="2"/>
          </p:nvPr>
        </p:nvGraphicFramePr>
        <p:xfrm>
          <a:off x="6753225" y="3578225"/>
          <a:ext cx="2244725" cy="3127375"/>
        </p:xfrm>
        <a:graphic>
          <a:graphicData uri="http://schemas.openxmlformats.org/presentationml/2006/ole">
            <p:oleObj spid="_x0000_s7171" name="Visio" r:id="rId4" imgW="976312" imgH="1360884" progId="Visio.Drawing.6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algn="just">
              <a:buFontTx/>
              <a:buNone/>
            </a:pPr>
            <a:r>
              <a:rPr lang="ru-RU" sz="3600"/>
              <a:t>Индуктивное сопротивление </a:t>
            </a:r>
          </a:p>
          <a:p>
            <a:pPr algn="just">
              <a:buFontTx/>
              <a:buNone/>
            </a:pPr>
            <a:r>
              <a:rPr lang="ru-RU" sz="3600"/>
              <a:t>взаимоиндукции нулевой </a:t>
            </a:r>
          </a:p>
          <a:p>
            <a:pPr algn="just">
              <a:buFontTx/>
              <a:buNone/>
            </a:pPr>
            <a:r>
              <a:rPr lang="ru-RU" sz="3600"/>
              <a:t>последовательности одной цепи от </a:t>
            </a:r>
          </a:p>
          <a:p>
            <a:pPr algn="just">
              <a:buFontTx/>
              <a:buNone/>
            </a:pPr>
            <a:r>
              <a:rPr lang="ru-RU" sz="3600"/>
              <a:t>другой (т.е. между проводом одной цепи </a:t>
            </a:r>
          </a:p>
          <a:p>
            <a:pPr algn="just">
              <a:buFontTx/>
              <a:buNone/>
            </a:pPr>
            <a:r>
              <a:rPr lang="ru-RU" sz="3600"/>
              <a:t>и тремя проводами другой цепи) при </a:t>
            </a:r>
          </a:p>
          <a:p>
            <a:pPr algn="just">
              <a:buFontTx/>
              <a:buNone/>
            </a:pPr>
            <a:r>
              <a:rPr lang="ru-RU" sz="3600"/>
              <a:t>отсутствии у обеих цепей заземленных </a:t>
            </a:r>
          </a:p>
          <a:p>
            <a:pPr algn="just">
              <a:buFontTx/>
              <a:buNone/>
            </a:pPr>
            <a:r>
              <a:rPr lang="ru-RU" sz="3600"/>
              <a:t>тросов, Ом/км, следует определять по </a:t>
            </a:r>
          </a:p>
          <a:p>
            <a:pPr algn="just">
              <a:buFontTx/>
              <a:buNone/>
            </a:pPr>
            <a:r>
              <a:rPr lang="ru-RU" sz="3600"/>
              <a:t>формуле</a:t>
            </a:r>
          </a:p>
        </p:txBody>
      </p:sp>
      <p:sp>
        <p:nvSpPr>
          <p:cNvPr id="19461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19460" name="Object 4"/>
          <p:cNvGraphicFramePr>
            <a:graphicFrameLocks noChangeAspect="1"/>
          </p:cNvGraphicFramePr>
          <p:nvPr/>
        </p:nvGraphicFramePr>
        <p:xfrm>
          <a:off x="2133600" y="4765675"/>
          <a:ext cx="6019800" cy="1863725"/>
        </p:xfrm>
        <a:graphic>
          <a:graphicData uri="http://schemas.openxmlformats.org/presentationml/2006/ole">
            <p:oleObj spid="_x0000_s1026" name="Формула" r:id="rId3" imgW="1600200" imgH="4953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8991600" cy="6858000"/>
          </a:xfrm>
        </p:spPr>
        <p:txBody>
          <a:bodyPr/>
          <a:lstStyle/>
          <a:p>
            <a:pPr>
              <a:buFontTx/>
              <a:buNone/>
            </a:pPr>
            <a:r>
              <a:rPr lang="ru-RU"/>
              <a:t> </a:t>
            </a:r>
            <a:r>
              <a:rPr lang="ru-RU" sz="3600"/>
              <a:t>где </a:t>
            </a:r>
            <a:r>
              <a:rPr lang="en-US" sz="3600" b="1" i="1">
                <a:solidFill>
                  <a:srgbClr val="FF0000"/>
                </a:solidFill>
              </a:rPr>
              <a:t>D</a:t>
            </a:r>
            <a:r>
              <a:rPr lang="ru-RU" sz="3600" b="1" baseline="-25000">
                <a:solidFill>
                  <a:srgbClr val="FF0000"/>
                </a:solidFill>
              </a:rPr>
              <a:t>З</a:t>
            </a:r>
            <a:r>
              <a:rPr lang="ru-RU" sz="3600">
                <a:solidFill>
                  <a:srgbClr val="FF0000"/>
                </a:solidFill>
              </a:rPr>
              <a:t> </a:t>
            </a:r>
            <a:r>
              <a:rPr lang="ru-RU" sz="3600">
                <a:solidFill>
                  <a:srgbClr val="FF0000"/>
                </a:solidFill>
                <a:sym typeface="Symbol" pitchFamily="18" charset="2"/>
              </a:rPr>
              <a:t></a:t>
            </a:r>
            <a:r>
              <a:rPr lang="ru-RU" sz="3600">
                <a:solidFill>
                  <a:srgbClr val="FF0000"/>
                </a:solidFill>
              </a:rPr>
              <a:t> 935 м</a:t>
            </a:r>
            <a:r>
              <a:rPr lang="ru-RU" sz="3600"/>
              <a:t> — эквивалентная </a:t>
            </a:r>
          </a:p>
          <a:p>
            <a:pPr>
              <a:buFontTx/>
              <a:buNone/>
            </a:pPr>
            <a:r>
              <a:rPr lang="ru-RU" sz="3600"/>
              <a:t>глубина возврата тока через землю;</a:t>
            </a:r>
          </a:p>
          <a:p>
            <a:pPr>
              <a:buFontTx/>
              <a:buNone/>
            </a:pPr>
            <a:r>
              <a:rPr lang="en-US" sz="3600" b="1" i="1">
                <a:solidFill>
                  <a:srgbClr val="FF0000"/>
                </a:solidFill>
              </a:rPr>
              <a:t>D</a:t>
            </a:r>
            <a:r>
              <a:rPr lang="en-US" sz="3600" b="1" baseline="-25000">
                <a:solidFill>
                  <a:srgbClr val="FF0000"/>
                </a:solidFill>
              </a:rPr>
              <a:t>I</a:t>
            </a:r>
            <a:r>
              <a:rPr lang="ru-RU" sz="3600" b="1" baseline="-25000">
                <a:solidFill>
                  <a:srgbClr val="FF0000"/>
                </a:solidFill>
              </a:rPr>
              <a:t>-</a:t>
            </a:r>
            <a:r>
              <a:rPr lang="en-US" sz="3600" b="1" baseline="-25000">
                <a:solidFill>
                  <a:srgbClr val="FF0000"/>
                </a:solidFill>
              </a:rPr>
              <a:t>II</a:t>
            </a:r>
            <a:r>
              <a:rPr lang="ru-RU" sz="3600"/>
              <a:t> — среднее геометрическое </a:t>
            </a:r>
          </a:p>
          <a:p>
            <a:pPr>
              <a:buFontTx/>
              <a:buNone/>
            </a:pPr>
            <a:r>
              <a:rPr lang="ru-RU" sz="3600"/>
              <a:t>расстояние между цепями I и II, которое </a:t>
            </a:r>
          </a:p>
          <a:p>
            <a:pPr>
              <a:buFontTx/>
              <a:buNone/>
            </a:pPr>
            <a:r>
              <a:rPr lang="ru-RU" sz="3600"/>
              <a:t>определяется расстояниями между </a:t>
            </a:r>
          </a:p>
          <a:p>
            <a:pPr>
              <a:buFontTx/>
              <a:buNone/>
            </a:pPr>
            <a:r>
              <a:rPr lang="ru-RU" sz="3600"/>
              <a:t>каждым проводом (</a:t>
            </a:r>
            <a:r>
              <a:rPr lang="ru-RU" sz="3600" i="1"/>
              <a:t>А</a:t>
            </a:r>
            <a:r>
              <a:rPr lang="ru-RU" sz="3600"/>
              <a:t>, </a:t>
            </a:r>
            <a:r>
              <a:rPr lang="ru-RU" sz="3600" i="1"/>
              <a:t>В</a:t>
            </a:r>
            <a:r>
              <a:rPr lang="ru-RU" sz="3600"/>
              <a:t>, </a:t>
            </a:r>
            <a:r>
              <a:rPr lang="ru-RU" sz="3600" i="1"/>
              <a:t>С</a:t>
            </a:r>
            <a:r>
              <a:rPr lang="ru-RU" sz="3600"/>
              <a:t>) цепи I и </a:t>
            </a:r>
          </a:p>
          <a:p>
            <a:pPr>
              <a:buFontTx/>
              <a:buNone/>
            </a:pPr>
            <a:r>
              <a:rPr lang="ru-RU" sz="3600"/>
              <a:t>каждым проводом (</a:t>
            </a:r>
            <a:r>
              <a:rPr lang="ru-RU" sz="3600" i="1"/>
              <a:t>А'</a:t>
            </a:r>
            <a:r>
              <a:rPr lang="ru-RU" sz="3600"/>
              <a:t>, </a:t>
            </a:r>
            <a:r>
              <a:rPr lang="ru-RU" sz="3600" i="1"/>
              <a:t>В'</a:t>
            </a:r>
            <a:r>
              <a:rPr lang="ru-RU" sz="3600"/>
              <a:t>, </a:t>
            </a:r>
            <a:r>
              <a:rPr lang="ru-RU" sz="3600" i="1"/>
              <a:t>С'</a:t>
            </a:r>
            <a:r>
              <a:rPr lang="ru-RU" sz="3600"/>
              <a:t>) цепи II:</a:t>
            </a:r>
          </a:p>
        </p:txBody>
      </p:sp>
      <p:sp>
        <p:nvSpPr>
          <p:cNvPr id="20485" name="Rectangle 5"/>
          <p:cNvSpPr>
            <a:spLocks noChangeArrowheads="1"/>
          </p:cNvSpPr>
          <p:nvPr/>
        </p:nvSpPr>
        <p:spPr bwMode="auto">
          <a:xfrm>
            <a:off x="0" y="20685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20484" name="Object 4"/>
          <p:cNvGraphicFramePr>
            <a:graphicFrameLocks noChangeAspect="1"/>
          </p:cNvGraphicFramePr>
          <p:nvPr/>
        </p:nvGraphicFramePr>
        <p:xfrm>
          <a:off x="228600" y="5072063"/>
          <a:ext cx="8534400" cy="693737"/>
        </p:xfrm>
        <a:graphic>
          <a:graphicData uri="http://schemas.openxmlformats.org/presentationml/2006/ole">
            <p:oleObj spid="_x0000_s2050" name="Формула" r:id="rId3" imgW="3632200" imgH="2921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algn="just">
              <a:buFontTx/>
              <a:buNone/>
            </a:pPr>
            <a:r>
              <a:rPr lang="ru-RU"/>
              <a:t> </a:t>
            </a:r>
            <a:r>
              <a:rPr lang="ru-RU" sz="3600">
                <a:solidFill>
                  <a:srgbClr val="FF0000"/>
                </a:solidFill>
              </a:rPr>
              <a:t>При наличии</a:t>
            </a:r>
            <a:r>
              <a:rPr lang="ru-RU" sz="3600"/>
              <a:t> у цепей заземленных </a:t>
            </a:r>
          </a:p>
          <a:p>
            <a:pPr algn="just">
              <a:buFontTx/>
              <a:buNone/>
            </a:pPr>
            <a:r>
              <a:rPr lang="ru-RU" sz="3600"/>
              <a:t>тросов </a:t>
            </a:r>
            <a:r>
              <a:rPr lang="ru-RU" sz="3600">
                <a:solidFill>
                  <a:srgbClr val="FF0000"/>
                </a:solidFill>
              </a:rPr>
              <a:t>сопротивление </a:t>
            </a:r>
            <a:r>
              <a:rPr lang="ru-RU" sz="3600"/>
              <a:t>взаимоиндукции </a:t>
            </a:r>
          </a:p>
          <a:p>
            <a:pPr algn="just">
              <a:buFontTx/>
              <a:buNone/>
            </a:pPr>
            <a:r>
              <a:rPr lang="ru-RU" sz="3600"/>
              <a:t>нулевой последовательности одной цепи </a:t>
            </a:r>
          </a:p>
          <a:p>
            <a:pPr algn="just">
              <a:buFontTx/>
              <a:buNone/>
            </a:pPr>
            <a:r>
              <a:rPr lang="ru-RU" sz="3600"/>
              <a:t>от другой следует </a:t>
            </a:r>
            <a:r>
              <a:rPr lang="ru-RU" sz="3600">
                <a:solidFill>
                  <a:srgbClr val="FF0000"/>
                </a:solidFill>
              </a:rPr>
              <a:t>определять</a:t>
            </a:r>
            <a:r>
              <a:rPr lang="ru-RU" sz="3600"/>
              <a:t> с учетом </a:t>
            </a:r>
          </a:p>
          <a:p>
            <a:pPr algn="just">
              <a:buFontTx/>
              <a:buNone/>
            </a:pPr>
            <a:r>
              <a:rPr lang="ru-RU" sz="3600"/>
              <a:t>этих тросов</a:t>
            </a:r>
          </a:p>
          <a:p>
            <a:pPr algn="just">
              <a:buFontTx/>
              <a:buNone/>
            </a:pPr>
            <a:endParaRPr lang="ru-RU" sz="3600"/>
          </a:p>
          <a:p>
            <a:pPr algn="just">
              <a:buFontTx/>
              <a:buNone/>
            </a:pPr>
            <a:endParaRPr lang="ru-RU" sz="3600"/>
          </a:p>
          <a:p>
            <a:pPr algn="just">
              <a:buFontTx/>
              <a:buNone/>
            </a:pPr>
            <a:r>
              <a:rPr lang="ru-RU"/>
              <a:t>где </a:t>
            </a:r>
            <a:r>
              <a:rPr lang="en-US" sz="3600" b="1" i="1">
                <a:solidFill>
                  <a:srgbClr val="FF0000"/>
                </a:solidFill>
              </a:rPr>
              <a:t>X</a:t>
            </a:r>
            <a:r>
              <a:rPr lang="en-US" sz="3600" b="1" baseline="-25000">
                <a:solidFill>
                  <a:srgbClr val="FF0000"/>
                </a:solidFill>
              </a:rPr>
              <a:t>IT</a:t>
            </a:r>
            <a:r>
              <a:rPr lang="ru-RU" sz="3600" b="1" baseline="-25000">
                <a:solidFill>
                  <a:srgbClr val="FF0000"/>
                </a:solidFill>
              </a:rPr>
              <a:t>0</a:t>
            </a:r>
            <a:r>
              <a:rPr lang="ru-RU"/>
              <a:t> и </a:t>
            </a:r>
            <a:r>
              <a:rPr lang="en-US" sz="3600" b="1" i="1">
                <a:solidFill>
                  <a:srgbClr val="FF0000"/>
                </a:solidFill>
              </a:rPr>
              <a:t>X</a:t>
            </a:r>
            <a:r>
              <a:rPr lang="en-US" sz="3600" b="1" baseline="-25000">
                <a:solidFill>
                  <a:srgbClr val="FF0000"/>
                </a:solidFill>
              </a:rPr>
              <a:t>IIT</a:t>
            </a:r>
            <a:r>
              <a:rPr lang="ru-RU" sz="3600" b="1" baseline="-25000">
                <a:solidFill>
                  <a:srgbClr val="FF0000"/>
                </a:solidFill>
              </a:rPr>
              <a:t>0</a:t>
            </a:r>
            <a:r>
              <a:rPr lang="ru-RU"/>
              <a:t> </a:t>
            </a:r>
            <a:r>
              <a:rPr lang="ru-RU" i="1"/>
              <a:t>—</a:t>
            </a:r>
            <a:r>
              <a:rPr lang="ru-RU"/>
              <a:t> индуктивные сопротивления взаимоиндукции нулевой последовательности между проводами первой и второй цепей и системой тросов;</a:t>
            </a:r>
            <a:endParaRPr lang="ru-RU" sz="3600"/>
          </a:p>
        </p:txBody>
      </p:sp>
      <p:sp>
        <p:nvSpPr>
          <p:cNvPr id="21509" name="Rectangle 5"/>
          <p:cNvSpPr>
            <a:spLocks noChangeArrowheads="1"/>
          </p:cNvSpPr>
          <p:nvPr/>
        </p:nvSpPr>
        <p:spPr bwMode="auto">
          <a:xfrm>
            <a:off x="0" y="32813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21508" name="Object 4"/>
          <p:cNvGraphicFramePr>
            <a:graphicFrameLocks noChangeAspect="1"/>
          </p:cNvGraphicFramePr>
          <p:nvPr/>
        </p:nvGraphicFramePr>
        <p:xfrm>
          <a:off x="304800" y="3203575"/>
          <a:ext cx="8407400" cy="1216025"/>
        </p:xfrm>
        <a:graphic>
          <a:graphicData uri="http://schemas.openxmlformats.org/presentationml/2006/ole">
            <p:oleObj spid="_x0000_s3074" name="Формула" r:id="rId3" imgW="2577960" imgH="36828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>
              <a:buFontTx/>
              <a:buNone/>
            </a:pPr>
            <a:r>
              <a:rPr lang="ru-RU" sz="3600" b="1" i="1">
                <a:solidFill>
                  <a:srgbClr val="FF0000"/>
                </a:solidFill>
              </a:rPr>
              <a:t>Х</a:t>
            </a:r>
            <a:r>
              <a:rPr lang="ru-RU" sz="3600" b="1" baseline="-25000">
                <a:solidFill>
                  <a:srgbClr val="FF0000"/>
                </a:solidFill>
              </a:rPr>
              <a:t>Т0</a:t>
            </a:r>
            <a:r>
              <a:rPr lang="ru-RU"/>
              <a:t> </a:t>
            </a:r>
            <a:r>
              <a:rPr lang="ru-RU" i="1"/>
              <a:t>—</a:t>
            </a:r>
            <a:r>
              <a:rPr lang="ru-RU"/>
              <a:t> индуктивное сопротивление нулевой последовательности системы тросов.</a:t>
            </a:r>
          </a:p>
          <a:p>
            <a:pPr algn="just">
              <a:buFontTx/>
              <a:buNone/>
            </a:pPr>
            <a:r>
              <a:rPr lang="ru-RU" sz="3600"/>
              <a:t>При приближенных расчетах токов </a:t>
            </a:r>
          </a:p>
          <a:p>
            <a:pPr algn="just">
              <a:buFontTx/>
              <a:buNone/>
            </a:pPr>
            <a:r>
              <a:rPr lang="ru-RU" sz="3600"/>
              <a:t>несимметричных КЗ допускается </a:t>
            </a:r>
          </a:p>
          <a:p>
            <a:pPr algn="just">
              <a:buFontTx/>
              <a:buNone/>
            </a:pPr>
            <a:r>
              <a:rPr lang="ru-RU" sz="3600"/>
              <a:t>использовать данные о средних </a:t>
            </a:r>
          </a:p>
          <a:p>
            <a:pPr algn="just">
              <a:buFontTx/>
              <a:buNone/>
            </a:pPr>
            <a:r>
              <a:rPr lang="ru-RU" sz="3600"/>
              <a:t>значениях отношений сопротивлений </a:t>
            </a:r>
          </a:p>
          <a:p>
            <a:pPr algn="just">
              <a:buFontTx/>
              <a:buNone/>
            </a:pPr>
            <a:r>
              <a:rPr lang="ru-RU" sz="3600"/>
              <a:t>нулевой и прямой последовательностей </a:t>
            </a:r>
          </a:p>
          <a:p>
            <a:pPr algn="just">
              <a:buFontTx/>
              <a:buNone/>
            </a:pPr>
            <a:r>
              <a:rPr lang="ru-RU" sz="3600"/>
              <a:t>воздушных линий электропередачи, </a:t>
            </a:r>
          </a:p>
          <a:p>
            <a:pPr algn="just">
              <a:buFontTx/>
              <a:buNone/>
            </a:pPr>
            <a:r>
              <a:rPr lang="ru-RU" sz="3600"/>
              <a:t>в таблице:</a:t>
            </a: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3627" name="Group 75"/>
          <p:cNvGraphicFramePr>
            <a:graphicFrameLocks noGrp="1"/>
          </p:cNvGraphicFramePr>
          <p:nvPr>
            <p:ph/>
          </p:nvPr>
        </p:nvGraphicFramePr>
        <p:xfrm>
          <a:off x="0" y="762000"/>
          <a:ext cx="9144000" cy="5943602"/>
        </p:xfrm>
        <a:graphic>
          <a:graphicData uri="http://schemas.openxmlformats.org/drawingml/2006/table">
            <a:tbl>
              <a:tblPr/>
              <a:tblGrid>
                <a:gridCol w="7285038"/>
                <a:gridCol w="1858962"/>
              </a:tblGrid>
              <a:tr h="696913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Характеристика линии</a:t>
                      </a: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X</a:t>
                      </a:r>
                      <a:r>
                        <a:rPr kumimoji="0" lang="ru-RU" sz="28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r>
                        <a:rPr kumimoji="0" lang="en-US" sz="2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/X</a:t>
                      </a:r>
                      <a:r>
                        <a:rPr kumimoji="0" lang="ru-RU" sz="28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95325"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Одноцепная линия без заземленных тросов</a:t>
                      </a: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3,5</a:t>
                      </a: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96913"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 То же, со стальными заземленными тросами</a:t>
                      </a: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3,0</a:t>
                      </a: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184275"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 То же, с заземленными тросами из хорошо проводящих материалов</a:t>
                      </a: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2,0</a:t>
                      </a: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96913"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 Двухцепная линия без заземленных тросов</a:t>
                      </a: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5,5</a:t>
                      </a: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96913"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 То же, со стальными заземленными тросами</a:t>
                      </a: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4,7</a:t>
                      </a: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276350"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 То же, с заземленными тросами из хорошо </a:t>
                      </a:r>
                    </a:p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проводящих материалов</a:t>
                      </a: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3,0</a:t>
                      </a: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3626" name="Rectangle 74"/>
          <p:cNvSpPr>
            <a:spLocks noChangeArrowheads="1"/>
          </p:cNvSpPr>
          <p:nvPr/>
        </p:nvSpPr>
        <p:spPr bwMode="auto">
          <a:xfrm>
            <a:off x="304800" y="-152400"/>
            <a:ext cx="83820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/>
            <a:r>
              <a:rPr lang="ru-RU" sz="2800"/>
              <a:t>Средние значения отношения </a:t>
            </a:r>
            <a:r>
              <a:rPr lang="en-US" sz="2800" i="1"/>
              <a:t>X</a:t>
            </a:r>
            <a:r>
              <a:rPr lang="ru-RU" sz="2800" baseline="-25000"/>
              <a:t>0</a:t>
            </a:r>
            <a:r>
              <a:rPr lang="ru-RU" sz="2800" i="1"/>
              <a:t>/</a:t>
            </a:r>
            <a:r>
              <a:rPr lang="en-US" sz="2800" i="1"/>
              <a:t>X</a:t>
            </a:r>
            <a:r>
              <a:rPr lang="ru-RU" sz="2800" baseline="-25000"/>
              <a:t>1</a:t>
            </a:r>
            <a:r>
              <a:rPr lang="ru-RU" sz="2800"/>
              <a:t> для </a:t>
            </a:r>
          </a:p>
          <a:p>
            <a:pPr algn="ctr"/>
            <a:r>
              <a:rPr lang="ru-RU" sz="2800"/>
              <a:t>воздушных линий электропередачи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600">
                <a:solidFill>
                  <a:srgbClr val="0000FF"/>
                </a:solidFill>
              </a:rPr>
              <a:t>Пример составления и преобразования схем замещения</a:t>
            </a:r>
          </a:p>
        </p:txBody>
      </p:sp>
      <p:graphicFrame>
        <p:nvGraphicFramePr>
          <p:cNvPr id="27655" name="Object 7"/>
          <p:cNvGraphicFramePr>
            <a:graphicFrameLocks noChangeAspect="1"/>
          </p:cNvGraphicFramePr>
          <p:nvPr>
            <p:ph idx="1"/>
          </p:nvPr>
        </p:nvGraphicFramePr>
        <p:xfrm>
          <a:off x="0" y="1863725"/>
          <a:ext cx="9144000" cy="3540125"/>
        </p:xfrm>
        <a:graphic>
          <a:graphicData uri="http://schemas.openxmlformats.org/presentationml/2006/ole">
            <p:oleObj spid="_x0000_s4098" name="Visio" r:id="rId3" imgW="4065984" imgH="1533287" progId="Visio.Drawing.6">
              <p:embed/>
            </p:oleObj>
          </a:graphicData>
        </a:graphic>
      </p:graphicFrame>
      <p:sp>
        <p:nvSpPr>
          <p:cNvPr id="27657" name="Rectangle 9"/>
          <p:cNvSpPr>
            <a:spLocks noChangeArrowheads="1"/>
          </p:cNvSpPr>
          <p:nvPr/>
        </p:nvSpPr>
        <p:spPr bwMode="auto">
          <a:xfrm>
            <a:off x="0" y="5484813"/>
            <a:ext cx="6597650" cy="1373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2800">
                <a:solidFill>
                  <a:srgbClr val="0000FF"/>
                </a:solidFill>
              </a:rPr>
              <a:t>Обмотка НН АТ не нагружена и она не</a:t>
            </a:r>
          </a:p>
          <a:p>
            <a:r>
              <a:rPr lang="ru-RU" sz="2800">
                <a:solidFill>
                  <a:srgbClr val="0000FF"/>
                </a:solidFill>
              </a:rPr>
              <a:t> вводится в схемы прямой </a:t>
            </a:r>
          </a:p>
          <a:p>
            <a:r>
              <a:rPr lang="ru-RU" sz="2800">
                <a:solidFill>
                  <a:srgbClr val="0000FF"/>
                </a:solidFill>
              </a:rPr>
              <a:t>и обратной  последовательностей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9" name="Rectangle 7"/>
          <p:cNvSpPr>
            <a:spLocks noChangeArrowheads="1"/>
          </p:cNvSpPr>
          <p:nvPr/>
        </p:nvSpPr>
        <p:spPr bwMode="auto">
          <a:xfrm>
            <a:off x="4572000" y="3748088"/>
            <a:ext cx="4621213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ru-RU" sz="2800"/>
              <a:t>Схемы замещения прямой</a:t>
            </a:r>
          </a:p>
          <a:p>
            <a:r>
              <a:rPr lang="ru-RU" sz="2800"/>
              <a:t>последовательности</a:t>
            </a:r>
          </a:p>
        </p:txBody>
      </p:sp>
      <p:graphicFrame>
        <p:nvGraphicFramePr>
          <p:cNvPr id="28680" name="Object 8"/>
          <p:cNvGraphicFramePr>
            <a:graphicFrameLocks noChangeAspect="1"/>
          </p:cNvGraphicFramePr>
          <p:nvPr>
            <p:ph sz="half" idx="1"/>
          </p:nvPr>
        </p:nvGraphicFramePr>
        <p:xfrm>
          <a:off x="12700" y="381000"/>
          <a:ext cx="9117013" cy="3221038"/>
        </p:xfrm>
        <a:graphic>
          <a:graphicData uri="http://schemas.openxmlformats.org/presentationml/2006/ole">
            <p:oleObj spid="_x0000_s5122" name="Visio" r:id="rId3" imgW="4897041" imgH="1729740" progId="Visio.Drawing.6">
              <p:embed/>
            </p:oleObj>
          </a:graphicData>
        </a:graphic>
      </p:graphicFrame>
      <p:graphicFrame>
        <p:nvGraphicFramePr>
          <p:cNvPr id="28682" name="Object 10"/>
          <p:cNvGraphicFramePr>
            <a:graphicFrameLocks noChangeAspect="1"/>
          </p:cNvGraphicFramePr>
          <p:nvPr>
            <p:ph sz="half" idx="2"/>
          </p:nvPr>
        </p:nvGraphicFramePr>
        <p:xfrm>
          <a:off x="514350" y="3659188"/>
          <a:ext cx="2900363" cy="3121025"/>
        </p:xfrm>
        <a:graphic>
          <a:graphicData uri="http://schemas.openxmlformats.org/presentationml/2006/ole">
            <p:oleObj spid="_x0000_s5123" name="Visio" r:id="rId4" imgW="1250632" imgH="1346121" progId="Visio.Drawing.6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03" name="Rectangle 7"/>
          <p:cNvSpPr>
            <a:spLocks noChangeArrowheads="1"/>
          </p:cNvSpPr>
          <p:nvPr/>
        </p:nvSpPr>
        <p:spPr bwMode="auto">
          <a:xfrm>
            <a:off x="3962400" y="3733800"/>
            <a:ext cx="49530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ru-RU" sz="2800"/>
              <a:t>Схемы замещения обратной</a:t>
            </a:r>
          </a:p>
          <a:p>
            <a:r>
              <a:rPr lang="ru-RU" sz="2800"/>
              <a:t>последовательности</a:t>
            </a:r>
          </a:p>
        </p:txBody>
      </p:sp>
      <p:graphicFrame>
        <p:nvGraphicFramePr>
          <p:cNvPr id="29704" name="Object 8"/>
          <p:cNvGraphicFramePr>
            <a:graphicFrameLocks noChangeAspect="1"/>
          </p:cNvGraphicFramePr>
          <p:nvPr>
            <p:ph sz="half" idx="1"/>
          </p:nvPr>
        </p:nvGraphicFramePr>
        <p:xfrm>
          <a:off x="246063" y="33338"/>
          <a:ext cx="8650287" cy="3624262"/>
        </p:xfrm>
        <a:graphic>
          <a:graphicData uri="http://schemas.openxmlformats.org/presentationml/2006/ole">
            <p:oleObj spid="_x0000_s6146" name="Visio" r:id="rId3" imgW="4104084" imgH="1719977" progId="Visio.Drawing.6">
              <p:embed/>
            </p:oleObj>
          </a:graphicData>
        </a:graphic>
      </p:graphicFrame>
      <p:graphicFrame>
        <p:nvGraphicFramePr>
          <p:cNvPr id="29706" name="Object 10"/>
          <p:cNvGraphicFramePr>
            <a:graphicFrameLocks noChangeAspect="1"/>
          </p:cNvGraphicFramePr>
          <p:nvPr>
            <p:ph sz="half" idx="2"/>
          </p:nvPr>
        </p:nvGraphicFramePr>
        <p:xfrm>
          <a:off x="762000" y="3551238"/>
          <a:ext cx="2317750" cy="3230562"/>
        </p:xfrm>
        <a:graphic>
          <a:graphicData uri="http://schemas.openxmlformats.org/presentationml/2006/ole">
            <p:oleObj spid="_x0000_s6147" name="Visio" r:id="rId4" imgW="976312" imgH="1360884" progId="Visio.Drawing.6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349</Words>
  <Application>Microsoft Office PowerPoint</Application>
  <PresentationFormat>Экран (4:3)</PresentationFormat>
  <Paragraphs>66</Paragraphs>
  <Slides>10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2</vt:i4>
      </vt:variant>
      <vt:variant>
        <vt:lpstr>Заголовки слайдов</vt:lpstr>
      </vt:variant>
      <vt:variant>
        <vt:i4>10</vt:i4>
      </vt:variant>
    </vt:vector>
  </HeadingPairs>
  <TitlesOfParts>
    <vt:vector size="13" baseType="lpstr">
      <vt:lpstr>Тема Office</vt:lpstr>
      <vt:lpstr>Microsoft Equation 3.0</vt:lpstr>
      <vt:lpstr>Microsoft Visio Drawing</vt:lpstr>
      <vt:lpstr>11.1 Учет взаимоиндукции линий электропередачи</vt:lpstr>
      <vt:lpstr>Слайд 2</vt:lpstr>
      <vt:lpstr>Слайд 3</vt:lpstr>
      <vt:lpstr>Слайд 4</vt:lpstr>
      <vt:lpstr>Слайд 5</vt:lpstr>
      <vt:lpstr>Слайд 6</vt:lpstr>
      <vt:lpstr>Пример составления и преобразования схем замещения</vt:lpstr>
      <vt:lpstr>Слайд 8</vt:lpstr>
      <vt:lpstr>Слайд 9</vt:lpstr>
      <vt:lpstr>Слайд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11.1 Учет взаимоиндукции линий электропередачи</dc:title>
  <dc:creator>Admin</dc:creator>
  <cp:lastModifiedBy>Admin</cp:lastModifiedBy>
  <cp:revision>1</cp:revision>
  <dcterms:created xsi:type="dcterms:W3CDTF">2014-01-27T17:23:48Z</dcterms:created>
  <dcterms:modified xsi:type="dcterms:W3CDTF">2014-01-27T17:25:00Z</dcterms:modified>
</cp:coreProperties>
</file>